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8"/>
    <p:restoredTop sz="94654"/>
  </p:normalViewPr>
  <p:slideViewPr>
    <p:cSldViewPr snapToGrid="0" snapToObjects="1">
      <p:cViewPr varScale="1">
        <p:scale>
          <a:sx n="115" d="100"/>
          <a:sy n="115" d="100"/>
        </p:scale>
        <p:origin x="5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59C20-ADC0-C240-A322-6D531E83B16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A44F716-3DE2-3548-9EA4-8BD2CEAD1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ACBDE65-808F-8E45-AB5A-DC5068634B47}"/>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5" name="页脚占位符 4">
            <a:extLst>
              <a:ext uri="{FF2B5EF4-FFF2-40B4-BE49-F238E27FC236}">
                <a16:creationId xmlns:a16="http://schemas.microsoft.com/office/drawing/2014/main" id="{6DC10A75-A9DE-0948-886B-69983B1600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93AF12-679D-BC44-95AC-953990939190}"/>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3634291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7E8EA-4C53-CD48-9E70-F42A2AE520D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71598B3-12E4-644E-B31E-71CDD96E7718}"/>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72F89FB-80A8-F94B-9409-B8D1A140431E}"/>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5" name="页脚占位符 4">
            <a:extLst>
              <a:ext uri="{FF2B5EF4-FFF2-40B4-BE49-F238E27FC236}">
                <a16:creationId xmlns:a16="http://schemas.microsoft.com/office/drawing/2014/main" id="{6205DF97-0D94-A04E-BA4D-C38E0676FA1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6443E2-7738-4245-90C5-844A7BBD9C4E}"/>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405033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7FBDFD-369C-4647-8883-967BA417443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5082F13-311E-EA4C-8F82-9453A60DD4F4}"/>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2D5F668-3242-144F-B1E2-27A568792550}"/>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5" name="页脚占位符 4">
            <a:extLst>
              <a:ext uri="{FF2B5EF4-FFF2-40B4-BE49-F238E27FC236}">
                <a16:creationId xmlns:a16="http://schemas.microsoft.com/office/drawing/2014/main" id="{5FD056D1-A404-FA4E-B605-268E6737D3F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363E73-A6D0-0F45-A1C7-3AB38BD34052}"/>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274856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7B0BC-B41F-3B4C-8B01-A99ECD9C5B8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F30237D-4436-8540-A4F8-AC55A0BE478E}"/>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F3921D0-3332-DC44-9489-80D85010E8E2}"/>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5" name="页脚占位符 4">
            <a:extLst>
              <a:ext uri="{FF2B5EF4-FFF2-40B4-BE49-F238E27FC236}">
                <a16:creationId xmlns:a16="http://schemas.microsoft.com/office/drawing/2014/main" id="{849C6255-CB45-C74A-B94D-5BCBC22EDFD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084EBC-F5F8-5842-8ACB-42477B889087}"/>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81933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CF861-088D-8A4C-9F4B-DE8168C4D19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18E6994D-0656-3146-B741-CED52C1132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D6EF5C3-0859-FF46-A642-69B5694ED50D}"/>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5" name="页脚占位符 4">
            <a:extLst>
              <a:ext uri="{FF2B5EF4-FFF2-40B4-BE49-F238E27FC236}">
                <a16:creationId xmlns:a16="http://schemas.microsoft.com/office/drawing/2014/main" id="{E5A614B3-EA52-0E4F-A8C2-B5F2CDDA278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0DBBD4-7268-3044-806F-0B297DCF586E}"/>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857329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92A8B-EBDF-D94A-813C-7C3BD254B47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612A1AE-E79F-2A4D-9D20-17FDC6FB7E3A}"/>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B3679495-D80E-294F-8628-DB1018831A22}"/>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04C4212E-1B3B-3848-95B2-E9E694F6D4CE}"/>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6" name="页脚占位符 5">
            <a:extLst>
              <a:ext uri="{FF2B5EF4-FFF2-40B4-BE49-F238E27FC236}">
                <a16:creationId xmlns:a16="http://schemas.microsoft.com/office/drawing/2014/main" id="{B8013895-8182-A448-ACD9-8E4714EA539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25139B1-475A-AB48-9AAC-B7402021FBDC}"/>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274967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5B340-67D0-E547-9E5A-EB15E71174B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4119949-B9C9-AA4E-BC97-2FD9A6C94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370985C2-72F8-D84E-B2A2-9CF448285C1A}"/>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B9A7CCEC-5D79-4349-8E0F-3F7535995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576047D5-C264-6349-BBA3-39CD23B342E8}"/>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D28BD0F2-9C92-3442-A556-76267E2E5D20}"/>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8" name="页脚占位符 7">
            <a:extLst>
              <a:ext uri="{FF2B5EF4-FFF2-40B4-BE49-F238E27FC236}">
                <a16:creationId xmlns:a16="http://schemas.microsoft.com/office/drawing/2014/main" id="{C49FBCD5-8482-844C-8ADF-2D5D896F8A3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0BB5960-34B3-EA4C-BC10-FE74178E2BA8}"/>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87017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41C14-E890-F74A-9D47-09FF7FF550A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0672142-86BC-DB49-8A6B-A2CB02E639F1}"/>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4" name="页脚占位符 3">
            <a:extLst>
              <a:ext uri="{FF2B5EF4-FFF2-40B4-BE49-F238E27FC236}">
                <a16:creationId xmlns:a16="http://schemas.microsoft.com/office/drawing/2014/main" id="{796846E2-2C1B-FF40-AEFA-3F105F002C5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DD1C221E-04C6-9645-8DCD-F6CB9C9DF34D}"/>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42767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F1305A-BDB6-3E4C-9B3B-79168DAFAD82}"/>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3" name="页脚占位符 2">
            <a:extLst>
              <a:ext uri="{FF2B5EF4-FFF2-40B4-BE49-F238E27FC236}">
                <a16:creationId xmlns:a16="http://schemas.microsoft.com/office/drawing/2014/main" id="{5983420C-C843-DC46-AACF-E7E0939A1C0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95DBC70-A52D-3043-B27D-0AA76690F2E0}"/>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2730647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9AE8C-EF9A-7E47-A41F-4FEB2A34613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B9B69-BE0F-6349-922B-62F390AA28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F24BF833-BCD7-8240-BB8D-BEA7C4D95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09B13803-6E16-8A40-915D-7FD567AA7FCC}"/>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6" name="页脚占位符 5">
            <a:extLst>
              <a:ext uri="{FF2B5EF4-FFF2-40B4-BE49-F238E27FC236}">
                <a16:creationId xmlns:a16="http://schemas.microsoft.com/office/drawing/2014/main" id="{22B34431-86E7-0643-96D5-A4FFD88B19D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91561C1-C2D9-0742-A057-B5048ABA67E0}"/>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142552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BF90-67A8-1248-A86B-9C348C0B436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F330A43-B2EF-484D-8E44-07C325C2F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8859061-07E7-CE43-9ED6-E72C38508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7424516B-610A-4F4E-82D5-C254575105D7}"/>
              </a:ext>
            </a:extLst>
          </p:cNvPr>
          <p:cNvSpPr>
            <a:spLocks noGrp="1"/>
          </p:cNvSpPr>
          <p:nvPr>
            <p:ph type="dt" sz="half" idx="10"/>
          </p:nvPr>
        </p:nvSpPr>
        <p:spPr/>
        <p:txBody>
          <a:bodyPr/>
          <a:lstStyle/>
          <a:p>
            <a:fld id="{D35FF1FF-D00C-4D40-88E6-69F9FE753DAF}" type="datetimeFigureOut">
              <a:rPr kumimoji="1" lang="zh-CN" altLang="en-US" smtClean="0"/>
              <a:t>2018/10/12</a:t>
            </a:fld>
            <a:endParaRPr kumimoji="1" lang="zh-CN" altLang="en-US"/>
          </a:p>
        </p:txBody>
      </p:sp>
      <p:sp>
        <p:nvSpPr>
          <p:cNvPr id="6" name="页脚占位符 5">
            <a:extLst>
              <a:ext uri="{FF2B5EF4-FFF2-40B4-BE49-F238E27FC236}">
                <a16:creationId xmlns:a16="http://schemas.microsoft.com/office/drawing/2014/main" id="{8C3099C6-D670-0D46-8814-1A31DBBC566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B539A26-0C98-584F-8D95-1E26021E5B15}"/>
              </a:ext>
            </a:extLst>
          </p:cNvPr>
          <p:cNvSpPr>
            <a:spLocks noGrp="1"/>
          </p:cNvSpPr>
          <p:nvPr>
            <p:ph type="sldNum" sz="quarter" idx="12"/>
          </p:nvPr>
        </p:nvSpPr>
        <p:spPr/>
        <p:txBody>
          <a:body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905847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EB054EE-A2C3-F14C-B44B-4E349F77F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1B30E82-E91D-E447-999D-7E465582BC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792DADA-68DE-2240-A3EA-87AAB56EA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FF1FF-D00C-4D40-88E6-69F9FE753DAF}" type="datetimeFigureOut">
              <a:rPr kumimoji="1" lang="zh-CN" altLang="en-US" smtClean="0"/>
              <a:t>2018/10/12</a:t>
            </a:fld>
            <a:endParaRPr kumimoji="1" lang="zh-CN" altLang="en-US"/>
          </a:p>
        </p:txBody>
      </p:sp>
      <p:sp>
        <p:nvSpPr>
          <p:cNvPr id="5" name="页脚占位符 4">
            <a:extLst>
              <a:ext uri="{FF2B5EF4-FFF2-40B4-BE49-F238E27FC236}">
                <a16:creationId xmlns:a16="http://schemas.microsoft.com/office/drawing/2014/main" id="{54385DEC-DF61-F943-982B-F2588F25A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533231B-D9A9-CC4E-BC56-CE4DA28FC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6544A-A87B-2A47-BB3E-416FA4C27BD5}" type="slidenum">
              <a:rPr kumimoji="1" lang="zh-CN" altLang="en-US" smtClean="0"/>
              <a:t>‹#›</a:t>
            </a:fld>
            <a:endParaRPr kumimoji="1" lang="zh-CN" altLang="en-US"/>
          </a:p>
        </p:txBody>
      </p:sp>
    </p:spTree>
    <p:extLst>
      <p:ext uri="{BB962C8B-B14F-4D97-AF65-F5344CB8AC3E}">
        <p14:creationId xmlns:p14="http://schemas.microsoft.com/office/powerpoint/2010/main" val="784987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F30ED-B204-344F-8CB5-E55B12B69562}"/>
              </a:ext>
            </a:extLst>
          </p:cNvPr>
          <p:cNvSpPr>
            <a:spLocks noGrp="1"/>
          </p:cNvSpPr>
          <p:nvPr>
            <p:ph type="ctrTitle"/>
          </p:nvPr>
        </p:nvSpPr>
        <p:spPr/>
        <p:txBody>
          <a:bodyPr>
            <a:normAutofit/>
          </a:bodyPr>
          <a:lstStyle/>
          <a:p>
            <a:r>
              <a:rPr kumimoji="1" lang="en-US" altLang="zh-CN" sz="8000" dirty="0">
                <a:solidFill>
                  <a:schemeClr val="bg1"/>
                </a:solidFill>
                <a:latin typeface="Heiti SC Medium" pitchFamily="2" charset="-128"/>
                <a:ea typeface="Heiti SC Medium" pitchFamily="2" charset="-128"/>
              </a:rPr>
              <a:t>React</a:t>
            </a:r>
            <a:r>
              <a:rPr kumimoji="1" lang="zh-CN" altLang="en-US" sz="8000" dirty="0">
                <a:solidFill>
                  <a:schemeClr val="bg1"/>
                </a:solidFill>
                <a:latin typeface="Heiti SC Medium" pitchFamily="2" charset="-128"/>
                <a:ea typeface="Heiti SC Medium" pitchFamily="2" charset="-128"/>
              </a:rPr>
              <a:t>入门</a:t>
            </a:r>
          </a:p>
        </p:txBody>
      </p:sp>
    </p:spTree>
    <p:extLst>
      <p:ext uri="{BB962C8B-B14F-4D97-AF65-F5344CB8AC3E}">
        <p14:creationId xmlns:p14="http://schemas.microsoft.com/office/powerpoint/2010/main" val="345607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2ECD-34D6-414C-902F-AA2C2B7509E8}"/>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F6C851C0-643B-544D-AE7C-504D3EFFD81E}"/>
              </a:ext>
            </a:extLst>
          </p:cNvPr>
          <p:cNvPicPr>
            <a:picLocks noGrp="1" noChangeAspect="1"/>
          </p:cNvPicPr>
          <p:nvPr>
            <p:ph idx="1"/>
          </p:nvPr>
        </p:nvPicPr>
        <p:blipFill>
          <a:blip r:embed="rId2"/>
          <a:stretch>
            <a:fillRect/>
          </a:stretch>
        </p:blipFill>
        <p:spPr>
          <a:xfrm>
            <a:off x="2264951" y="-41698"/>
            <a:ext cx="7264812" cy="6895263"/>
          </a:xfrm>
          <a:prstGeom prst="rect">
            <a:avLst/>
          </a:prstGeom>
        </p:spPr>
      </p:pic>
    </p:spTree>
    <p:extLst>
      <p:ext uri="{BB962C8B-B14F-4D97-AF65-F5344CB8AC3E}">
        <p14:creationId xmlns:p14="http://schemas.microsoft.com/office/powerpoint/2010/main" val="122348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A8E96-D66D-8947-B0BD-AAD137C14864}"/>
              </a:ext>
            </a:extLst>
          </p:cNvPr>
          <p:cNvSpPr>
            <a:spLocks noGrp="1"/>
          </p:cNvSpPr>
          <p:nvPr>
            <p:ph type="title"/>
          </p:nvPr>
        </p:nvSpPr>
        <p:spPr/>
        <p:txBody>
          <a:bodyPr/>
          <a:lstStyle/>
          <a:p>
            <a:r>
              <a:rPr kumimoji="1" lang="zh-CN" altLang="en-US" dirty="0"/>
              <a:t>组件通信</a:t>
            </a:r>
          </a:p>
        </p:txBody>
      </p:sp>
      <p:sp>
        <p:nvSpPr>
          <p:cNvPr id="3" name="内容占位符 2">
            <a:extLst>
              <a:ext uri="{FF2B5EF4-FFF2-40B4-BE49-F238E27FC236}">
                <a16:creationId xmlns:a16="http://schemas.microsoft.com/office/drawing/2014/main" id="{EF9E57DA-79C9-E340-921E-5B8A566DD96B}"/>
              </a:ext>
            </a:extLst>
          </p:cNvPr>
          <p:cNvSpPr>
            <a:spLocks noGrp="1"/>
          </p:cNvSpPr>
          <p:nvPr>
            <p:ph idx="1"/>
          </p:nvPr>
        </p:nvSpPr>
        <p:spPr/>
        <p:txBody>
          <a:bodyPr/>
          <a:lstStyle/>
          <a:p>
            <a:r>
              <a:rPr kumimoji="1" lang="zh-CN" altLang="en-US" dirty="0"/>
              <a:t>父调用子数据</a:t>
            </a:r>
            <a:endParaRPr kumimoji="1" lang="en-US" altLang="zh-CN" dirty="0"/>
          </a:p>
          <a:p>
            <a:r>
              <a:rPr kumimoji="1" lang="zh-CN" altLang="en-US" dirty="0"/>
              <a:t>子调用父数据</a:t>
            </a:r>
            <a:endParaRPr kumimoji="1" lang="en-US" altLang="zh-CN" dirty="0"/>
          </a:p>
          <a:p>
            <a:r>
              <a:rPr kumimoji="1" lang="zh-CN" altLang="en-US" dirty="0"/>
              <a:t>兄弟组件通信</a:t>
            </a:r>
          </a:p>
        </p:txBody>
      </p:sp>
    </p:spTree>
    <p:extLst>
      <p:ext uri="{BB962C8B-B14F-4D97-AF65-F5344CB8AC3E}">
        <p14:creationId xmlns:p14="http://schemas.microsoft.com/office/powerpoint/2010/main" val="3924523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A6E53-7D9D-B642-903A-8FD0F7D8B4D9}"/>
              </a:ext>
            </a:extLst>
          </p:cNvPr>
          <p:cNvSpPr>
            <a:spLocks noGrp="1"/>
          </p:cNvSpPr>
          <p:nvPr>
            <p:ph type="title"/>
          </p:nvPr>
        </p:nvSpPr>
        <p:spPr/>
        <p:txBody>
          <a:bodyPr/>
          <a:lstStyle/>
          <a:p>
            <a:endParaRPr kumimoji="1" lang="zh-CN" altLang="en-US" dirty="0"/>
          </a:p>
        </p:txBody>
      </p:sp>
      <p:pic>
        <p:nvPicPr>
          <p:cNvPr id="5" name="内容占位符 4">
            <a:extLst>
              <a:ext uri="{FF2B5EF4-FFF2-40B4-BE49-F238E27FC236}">
                <a16:creationId xmlns:a16="http://schemas.microsoft.com/office/drawing/2014/main" id="{3025D586-EE06-2D41-B639-77354B5FFEFE}"/>
              </a:ext>
            </a:extLst>
          </p:cNvPr>
          <p:cNvPicPr>
            <a:picLocks noGrp="1" noChangeAspect="1"/>
          </p:cNvPicPr>
          <p:nvPr>
            <p:ph idx="1"/>
          </p:nvPr>
        </p:nvPicPr>
        <p:blipFill>
          <a:blip r:embed="rId2"/>
          <a:stretch>
            <a:fillRect/>
          </a:stretch>
        </p:blipFill>
        <p:spPr>
          <a:xfrm>
            <a:off x="-149173" y="14288"/>
            <a:ext cx="12422135" cy="6972300"/>
          </a:xfrm>
        </p:spPr>
      </p:pic>
    </p:spTree>
    <p:extLst>
      <p:ext uri="{BB962C8B-B14F-4D97-AF65-F5344CB8AC3E}">
        <p14:creationId xmlns:p14="http://schemas.microsoft.com/office/powerpoint/2010/main" val="139065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1AF27-82EC-7C47-91D9-2077A6ADD8A3}"/>
              </a:ext>
            </a:extLst>
          </p:cNvPr>
          <p:cNvSpPr>
            <a:spLocks noGrp="1"/>
          </p:cNvSpPr>
          <p:nvPr>
            <p:ph type="title"/>
          </p:nvPr>
        </p:nvSpPr>
        <p:spPr>
          <a:xfrm>
            <a:off x="600076" y="425051"/>
            <a:ext cx="10515600" cy="1325563"/>
          </a:xfrm>
          <a:ln>
            <a:noFill/>
          </a:ln>
        </p:spPr>
        <p:txBody>
          <a:bodyPr/>
          <a:lstStyle/>
          <a:p>
            <a:r>
              <a:rPr lang="en" altLang="zh-CN" dirty="0">
                <a:solidFill>
                  <a:srgbClr val="0070C0"/>
                </a:solidFill>
                <a:latin typeface="Heiti SC Medium" pitchFamily="2" charset="-128"/>
                <a:ea typeface="Heiti SC Medium" pitchFamily="2" charset="-128"/>
              </a:rPr>
              <a:t>JSX</a:t>
            </a:r>
            <a:r>
              <a:rPr lang="zh-CN" altLang="en-US" dirty="0">
                <a:solidFill>
                  <a:srgbClr val="0070C0"/>
                </a:solidFill>
                <a:latin typeface="Heiti SC Medium" pitchFamily="2" charset="-128"/>
                <a:ea typeface="Heiti SC Medium" pitchFamily="2" charset="-128"/>
              </a:rPr>
              <a:t>来源</a:t>
            </a:r>
            <a:endParaRPr kumimoji="1" lang="zh-CN" altLang="en-US" dirty="0">
              <a:solidFill>
                <a:srgbClr val="0070C0"/>
              </a:solidFill>
              <a:latin typeface="Heiti SC Medium" pitchFamily="2" charset="-128"/>
              <a:ea typeface="Heiti SC Medium" pitchFamily="2" charset="-128"/>
            </a:endParaRPr>
          </a:p>
        </p:txBody>
      </p:sp>
      <p:sp>
        <p:nvSpPr>
          <p:cNvPr id="3" name="内容占位符 2">
            <a:extLst>
              <a:ext uri="{FF2B5EF4-FFF2-40B4-BE49-F238E27FC236}">
                <a16:creationId xmlns:a16="http://schemas.microsoft.com/office/drawing/2014/main" id="{2643D25F-5ED1-1F4E-8760-7CA32A4A38EF}"/>
              </a:ext>
            </a:extLst>
          </p:cNvPr>
          <p:cNvSpPr>
            <a:spLocks noGrp="1"/>
          </p:cNvSpPr>
          <p:nvPr>
            <p:ph idx="1"/>
          </p:nvPr>
        </p:nvSpPr>
        <p:spPr>
          <a:xfrm>
            <a:off x="838200" y="1825624"/>
            <a:ext cx="10515600" cy="1060452"/>
          </a:xfrm>
        </p:spPr>
        <p:txBody>
          <a:bodyPr>
            <a:normAutofit/>
          </a:bodyPr>
          <a:lstStyle/>
          <a:p>
            <a:pPr marL="0" indent="0">
              <a:buNone/>
            </a:pPr>
            <a:r>
              <a:rPr lang="en" altLang="zh-CN" dirty="0"/>
              <a:t>React</a:t>
            </a:r>
            <a:r>
              <a:rPr lang="zh-CN" altLang="en-US" dirty="0"/>
              <a:t>的核心机制之一就是虚拟</a:t>
            </a:r>
            <a:r>
              <a:rPr lang="en" altLang="zh-CN" dirty="0"/>
              <a:t>DOM</a:t>
            </a:r>
            <a:r>
              <a:rPr lang="zh-CN" altLang="en-US" dirty="0"/>
              <a:t>，而虚拟</a:t>
            </a:r>
            <a:r>
              <a:rPr lang="en" altLang="zh-CN" dirty="0"/>
              <a:t>DOM</a:t>
            </a:r>
            <a:r>
              <a:rPr lang="zh-CN" altLang="en-US" dirty="0"/>
              <a:t>可以通过</a:t>
            </a:r>
            <a:r>
              <a:rPr lang="en" altLang="zh-CN" dirty="0"/>
              <a:t>JavaScript</a:t>
            </a:r>
            <a:r>
              <a:rPr lang="zh-CN" altLang="en-US" dirty="0"/>
              <a:t>来创建，如下：</a:t>
            </a:r>
            <a:endParaRPr lang="en-US" altLang="zh-CN" dirty="0"/>
          </a:p>
          <a:p>
            <a:pPr marL="0" indent="0">
              <a:buNone/>
            </a:pPr>
            <a:endParaRPr kumimoji="1" lang="zh-CN" altLang="en-US" dirty="0"/>
          </a:p>
        </p:txBody>
      </p:sp>
      <p:pic>
        <p:nvPicPr>
          <p:cNvPr id="5" name="图片 4">
            <a:extLst>
              <a:ext uri="{FF2B5EF4-FFF2-40B4-BE49-F238E27FC236}">
                <a16:creationId xmlns:a16="http://schemas.microsoft.com/office/drawing/2014/main" id="{A7378663-1839-884C-AA4F-98851DB02A6C}"/>
              </a:ext>
            </a:extLst>
          </p:cNvPr>
          <p:cNvPicPr>
            <a:picLocks noChangeAspect="1"/>
          </p:cNvPicPr>
          <p:nvPr/>
        </p:nvPicPr>
        <p:blipFill rotWithShape="1">
          <a:blip r:embed="rId2"/>
          <a:srcRect l="367" t="8197" r="6908" b="10022"/>
          <a:stretch/>
        </p:blipFill>
        <p:spPr>
          <a:xfrm>
            <a:off x="484281" y="2747167"/>
            <a:ext cx="11464832" cy="1493566"/>
          </a:xfrm>
          <a:prstGeom prst="rect">
            <a:avLst/>
          </a:prstGeom>
        </p:spPr>
      </p:pic>
      <p:sp>
        <p:nvSpPr>
          <p:cNvPr id="8" name="文本框 7">
            <a:extLst>
              <a:ext uri="{FF2B5EF4-FFF2-40B4-BE49-F238E27FC236}">
                <a16:creationId xmlns:a16="http://schemas.microsoft.com/office/drawing/2014/main" id="{D71118BD-90BC-7C4D-A916-6F44F68E1C52}"/>
              </a:ext>
            </a:extLst>
          </p:cNvPr>
          <p:cNvSpPr txBox="1"/>
          <p:nvPr/>
        </p:nvSpPr>
        <p:spPr>
          <a:xfrm>
            <a:off x="600076" y="4729163"/>
            <a:ext cx="11892999" cy="1384995"/>
          </a:xfrm>
          <a:prstGeom prst="rect">
            <a:avLst/>
          </a:prstGeom>
          <a:noFill/>
        </p:spPr>
        <p:txBody>
          <a:bodyPr wrap="none" rtlCol="0">
            <a:spAutoFit/>
          </a:bodyPr>
          <a:lstStyle/>
          <a:p>
            <a:r>
              <a:rPr lang="zh-CN" altLang="en-US" sz="2800" dirty="0">
                <a:latin typeface="Heiti SC Medium" pitchFamily="2" charset="-128"/>
                <a:ea typeface="Heiti SC Medium" pitchFamily="2" charset="-128"/>
              </a:rPr>
              <a:t>使用这样的机制，我们完全可以用</a:t>
            </a:r>
            <a:r>
              <a:rPr lang="en" altLang="zh-CN" sz="2800" dirty="0">
                <a:latin typeface="Heiti SC Medium" pitchFamily="2" charset="-128"/>
                <a:ea typeface="Heiti SC Medium" pitchFamily="2" charset="-128"/>
              </a:rPr>
              <a:t>JavaScript</a:t>
            </a:r>
            <a:r>
              <a:rPr lang="zh-CN" altLang="en-US" sz="2800" dirty="0">
                <a:latin typeface="Heiti SC Medium" pitchFamily="2" charset="-128"/>
                <a:ea typeface="Heiti SC Medium" pitchFamily="2" charset="-128"/>
              </a:rPr>
              <a:t>构建完整的界面</a:t>
            </a:r>
            <a:r>
              <a:rPr lang="en" altLang="zh-CN" sz="2800" dirty="0">
                <a:latin typeface="Heiti SC Medium" pitchFamily="2" charset="-128"/>
                <a:ea typeface="Heiti SC Medium" pitchFamily="2" charset="-128"/>
              </a:rPr>
              <a:t>DOM</a:t>
            </a:r>
            <a:r>
              <a:rPr lang="zh-CN" altLang="en-US" sz="2800" dirty="0">
                <a:latin typeface="Heiti SC Medium" pitchFamily="2" charset="-128"/>
                <a:ea typeface="Heiti SC Medium" pitchFamily="2" charset="-128"/>
              </a:rPr>
              <a:t>树，</a:t>
            </a:r>
            <a:endParaRPr lang="en-US" altLang="zh-CN"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正如我们可以用</a:t>
            </a:r>
            <a:r>
              <a:rPr lang="en" altLang="zh-CN" sz="2800" dirty="0">
                <a:latin typeface="Heiti SC Medium" pitchFamily="2" charset="-128"/>
                <a:ea typeface="Heiti SC Medium" pitchFamily="2" charset="-128"/>
              </a:rPr>
              <a:t>JavaScript</a:t>
            </a:r>
            <a:r>
              <a:rPr lang="zh-CN" altLang="en-US" sz="2800" dirty="0">
                <a:latin typeface="Heiti SC Medium" pitchFamily="2" charset="-128"/>
                <a:ea typeface="Heiti SC Medium" pitchFamily="2" charset="-128"/>
              </a:rPr>
              <a:t>创建真实</a:t>
            </a:r>
            <a:r>
              <a:rPr lang="en" altLang="zh-CN" sz="2800" dirty="0">
                <a:latin typeface="Heiti SC Medium" pitchFamily="2" charset="-128"/>
                <a:ea typeface="Heiti SC Medium" pitchFamily="2" charset="-128"/>
              </a:rPr>
              <a:t>DOM</a:t>
            </a:r>
            <a:r>
              <a:rPr lang="zh-CN" altLang="en" sz="2800" dirty="0">
                <a:latin typeface="Heiti SC Medium" pitchFamily="2" charset="-128"/>
                <a:ea typeface="Heiti SC Medium" pitchFamily="2" charset="-128"/>
              </a:rPr>
              <a:t>。</a:t>
            </a:r>
            <a:r>
              <a:rPr lang="zh-CN" altLang="en-US" sz="2800" dirty="0">
                <a:latin typeface="Heiti SC Medium" pitchFamily="2" charset="-128"/>
                <a:ea typeface="Heiti SC Medium" pitchFamily="2" charset="-128"/>
              </a:rPr>
              <a:t>但这样的代码可读性并不好，</a:t>
            </a:r>
            <a:endParaRPr lang="en-US" altLang="zh-CN"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于是</a:t>
            </a:r>
            <a:r>
              <a:rPr lang="en" altLang="zh-CN" sz="2800" dirty="0">
                <a:latin typeface="Heiti SC Medium" pitchFamily="2" charset="-128"/>
                <a:ea typeface="Heiti SC Medium" pitchFamily="2" charset="-128"/>
              </a:rPr>
              <a:t>React</a:t>
            </a:r>
            <a:r>
              <a:rPr lang="zh-CN" altLang="en-US" sz="2800" dirty="0">
                <a:latin typeface="Heiti SC Medium" pitchFamily="2" charset="-128"/>
                <a:ea typeface="Heiti SC Medium" pitchFamily="2" charset="-128"/>
              </a:rPr>
              <a:t>发明了</a:t>
            </a:r>
            <a:r>
              <a:rPr lang="en" altLang="zh-CN" sz="2800" dirty="0">
                <a:latin typeface="Heiti SC Medium" pitchFamily="2" charset="-128"/>
                <a:ea typeface="Heiti SC Medium" pitchFamily="2" charset="-128"/>
              </a:rPr>
              <a:t>JSX</a:t>
            </a:r>
            <a:endParaRPr kumimoji="1" lang="zh-CN" altLang="en-US" sz="2800" dirty="0">
              <a:latin typeface="Heiti SC Medium" pitchFamily="2" charset="-128"/>
              <a:ea typeface="Heiti SC Medium" pitchFamily="2" charset="-128"/>
            </a:endParaRPr>
          </a:p>
        </p:txBody>
      </p:sp>
      <p:sp>
        <p:nvSpPr>
          <p:cNvPr id="12" name="三角形 11">
            <a:extLst>
              <a:ext uri="{FF2B5EF4-FFF2-40B4-BE49-F238E27FC236}">
                <a16:creationId xmlns:a16="http://schemas.microsoft.com/office/drawing/2014/main" id="{536EAE24-DE87-934B-A4F0-277FF964E493}"/>
              </a:ext>
            </a:extLst>
          </p:cNvPr>
          <p:cNvSpPr/>
          <p:nvPr/>
        </p:nvSpPr>
        <p:spPr>
          <a:xfrm rot="5400000">
            <a:off x="192187" y="863695"/>
            <a:ext cx="542925" cy="272853"/>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2754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7B5F9-9FE7-4146-9050-67727A7AC086}"/>
              </a:ext>
            </a:extLst>
          </p:cNvPr>
          <p:cNvSpPr>
            <a:spLocks noGrp="1"/>
          </p:cNvSpPr>
          <p:nvPr>
            <p:ph type="title"/>
          </p:nvPr>
        </p:nvSpPr>
        <p:spPr>
          <a:xfrm>
            <a:off x="838200" y="542925"/>
            <a:ext cx="10515600" cy="747713"/>
          </a:xfrm>
        </p:spPr>
        <p:txBody>
          <a:bodyPr>
            <a:normAutofit fontScale="90000"/>
          </a:bodyPr>
          <a:lstStyle/>
          <a:p>
            <a:r>
              <a:rPr kumimoji="1" lang="en-US" altLang="zh-CN" sz="2800" dirty="0" err="1">
                <a:latin typeface="Heiti SC Medium" pitchFamily="2" charset="-128"/>
                <a:ea typeface="Heiti SC Medium" pitchFamily="2" charset="-128"/>
              </a:rPr>
              <a:t>jsx</a:t>
            </a:r>
            <a:r>
              <a:rPr kumimoji="1" lang="zh-CN" altLang="en-US" sz="2800" dirty="0">
                <a:latin typeface="Heiti SC Medium" pitchFamily="2" charset="-128"/>
                <a:ea typeface="Heiti SC Medium" pitchFamily="2" charset="-128"/>
              </a:rPr>
              <a:t>写法：</a:t>
            </a:r>
            <a:br>
              <a:rPr kumimoji="1" lang="en-US" altLang="zh-CN" sz="2800" dirty="0">
                <a:latin typeface="Heiti SC Medium" pitchFamily="2" charset="-128"/>
                <a:ea typeface="Heiti SC Medium" pitchFamily="2" charset="-128"/>
              </a:rPr>
            </a:br>
            <a:endParaRPr kumimoji="1" lang="zh-CN" altLang="en-US" sz="2800" dirty="0">
              <a:latin typeface="Heiti SC Medium" pitchFamily="2" charset="-128"/>
              <a:ea typeface="Heiti SC Medium" pitchFamily="2" charset="-128"/>
            </a:endParaRPr>
          </a:p>
        </p:txBody>
      </p:sp>
      <p:pic>
        <p:nvPicPr>
          <p:cNvPr id="5" name="内容占位符 4">
            <a:extLst>
              <a:ext uri="{FF2B5EF4-FFF2-40B4-BE49-F238E27FC236}">
                <a16:creationId xmlns:a16="http://schemas.microsoft.com/office/drawing/2014/main" id="{D6FC28E9-0824-EE4B-B41C-950768C95BDD}"/>
              </a:ext>
            </a:extLst>
          </p:cNvPr>
          <p:cNvPicPr>
            <a:picLocks noGrp="1" noChangeAspect="1"/>
          </p:cNvPicPr>
          <p:nvPr>
            <p:ph idx="1"/>
          </p:nvPr>
        </p:nvPicPr>
        <p:blipFill>
          <a:blip r:embed="rId2"/>
          <a:stretch>
            <a:fillRect/>
          </a:stretch>
        </p:blipFill>
        <p:spPr>
          <a:xfrm>
            <a:off x="974723" y="1119190"/>
            <a:ext cx="8155259" cy="2366962"/>
          </a:xfrm>
        </p:spPr>
      </p:pic>
      <p:sp>
        <p:nvSpPr>
          <p:cNvPr id="6" name="文本框 5">
            <a:extLst>
              <a:ext uri="{FF2B5EF4-FFF2-40B4-BE49-F238E27FC236}">
                <a16:creationId xmlns:a16="http://schemas.microsoft.com/office/drawing/2014/main" id="{C783F2E2-2248-7C4F-AFAF-283FAE97C25C}"/>
              </a:ext>
            </a:extLst>
          </p:cNvPr>
          <p:cNvSpPr txBox="1"/>
          <p:nvPr/>
        </p:nvSpPr>
        <p:spPr>
          <a:xfrm>
            <a:off x="838200" y="3735721"/>
            <a:ext cx="9373079" cy="954107"/>
          </a:xfrm>
          <a:prstGeom prst="rect">
            <a:avLst/>
          </a:prstGeom>
          <a:noFill/>
        </p:spPr>
        <p:txBody>
          <a:bodyPr wrap="none" rtlCol="0">
            <a:spAutoFit/>
          </a:bodyPr>
          <a:lstStyle/>
          <a:p>
            <a:r>
              <a:rPr kumimoji="1" lang="zh-CN" altLang="en-US" sz="2800" dirty="0">
                <a:latin typeface="Heiti SC Medium" pitchFamily="2" charset="-128"/>
                <a:ea typeface="Heiti SC Medium" pitchFamily="2" charset="-128"/>
              </a:rPr>
              <a:t>这两段代码是等价的，</a:t>
            </a:r>
            <a:r>
              <a:rPr lang="zh-CN" altLang="en-US" sz="2800" dirty="0">
                <a:latin typeface="Heiti SC Medium" pitchFamily="2" charset="-128"/>
                <a:ea typeface="Heiti SC Medium" pitchFamily="2" charset="-128"/>
              </a:rPr>
              <a:t>在实际开发中，</a:t>
            </a:r>
            <a:r>
              <a:rPr lang="en" altLang="zh-CN" sz="2800" dirty="0">
                <a:latin typeface="Heiti SC Medium" pitchFamily="2" charset="-128"/>
                <a:ea typeface="Heiti SC Medium" pitchFamily="2" charset="-128"/>
              </a:rPr>
              <a:t>JSX</a:t>
            </a:r>
            <a:r>
              <a:rPr lang="zh-CN" altLang="en-US" sz="2800" dirty="0">
                <a:latin typeface="Heiti SC Medium" pitchFamily="2" charset="-128"/>
                <a:ea typeface="Heiti SC Medium" pitchFamily="2" charset="-128"/>
              </a:rPr>
              <a:t>在产品打包阶段</a:t>
            </a:r>
            <a:endParaRPr lang="en-US" altLang="zh-CN"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编译成纯</a:t>
            </a:r>
            <a:r>
              <a:rPr lang="en" altLang="zh-CN" sz="2800" dirty="0">
                <a:latin typeface="Heiti SC Medium" pitchFamily="2" charset="-128"/>
                <a:ea typeface="Heiti SC Medium" pitchFamily="2" charset="-128"/>
              </a:rPr>
              <a:t>JavaScript</a:t>
            </a:r>
            <a:r>
              <a:rPr lang="zh-CN" altLang="en-US" sz="2800" dirty="0">
                <a:latin typeface="Heiti SC Medium" pitchFamily="2" charset="-128"/>
                <a:ea typeface="Heiti SC Medium" pitchFamily="2" charset="-128"/>
              </a:rPr>
              <a:t>，再由浏览器执行。</a:t>
            </a:r>
            <a:endParaRPr kumimoji="1" lang="zh-CN" altLang="en-US" sz="2800" dirty="0">
              <a:latin typeface="Heiti SC Medium" pitchFamily="2" charset="-128"/>
              <a:ea typeface="Heiti SC Medium" pitchFamily="2" charset="-128"/>
            </a:endParaRPr>
          </a:p>
        </p:txBody>
      </p:sp>
      <p:sp>
        <p:nvSpPr>
          <p:cNvPr id="7" name="文本框 6">
            <a:extLst>
              <a:ext uri="{FF2B5EF4-FFF2-40B4-BE49-F238E27FC236}">
                <a16:creationId xmlns:a16="http://schemas.microsoft.com/office/drawing/2014/main" id="{B7CE882C-5783-5F47-A89A-692FDE9CB27F}"/>
              </a:ext>
            </a:extLst>
          </p:cNvPr>
          <p:cNvSpPr txBox="1"/>
          <p:nvPr/>
        </p:nvSpPr>
        <p:spPr>
          <a:xfrm>
            <a:off x="838200" y="5086350"/>
            <a:ext cx="10960052" cy="923330"/>
          </a:xfrm>
          <a:prstGeom prst="rect">
            <a:avLst/>
          </a:prstGeom>
          <a:noFill/>
        </p:spPr>
        <p:txBody>
          <a:bodyPr wrap="none" rtlCol="0">
            <a:spAutoFit/>
          </a:bodyPr>
          <a:lstStyle/>
          <a:p>
            <a:r>
              <a:rPr kumimoji="1" lang="zh-CN" altLang="en-US" dirty="0"/>
              <a:t>注意：</a:t>
            </a:r>
            <a:r>
              <a:rPr lang="zh-CN" altLang="en-US" dirty="0"/>
              <a:t>大多数框架都使用了模板引擎来展现</a:t>
            </a:r>
            <a:r>
              <a:rPr lang="en-US" altLang="zh-CN" dirty="0"/>
              <a:t>UI</a:t>
            </a:r>
            <a:r>
              <a:rPr lang="zh-CN" altLang="en-US" dirty="0"/>
              <a:t>，例如</a:t>
            </a:r>
            <a:r>
              <a:rPr lang="en-US" altLang="zh-CN" dirty="0" err="1"/>
              <a:t>vue</a:t>
            </a:r>
            <a:r>
              <a:rPr lang="zh-CN" altLang="en-US" dirty="0"/>
              <a:t>、</a:t>
            </a:r>
            <a:r>
              <a:rPr lang="en-US" altLang="zh-CN" dirty="0"/>
              <a:t>angular</a:t>
            </a:r>
            <a:r>
              <a:rPr lang="zh-CN" altLang="en-US" dirty="0"/>
              <a:t>都有自己的模版模型，使用他的框架需要</a:t>
            </a:r>
            <a:endParaRPr lang="en-US" altLang="zh-CN" dirty="0"/>
          </a:p>
          <a:p>
            <a:r>
              <a:rPr kumimoji="1" lang="zh-CN" altLang="en-US" dirty="0"/>
              <a:t>学习各自的模版，所以，</a:t>
            </a:r>
            <a:r>
              <a:rPr lang="en" altLang="zh-CN" dirty="0"/>
              <a:t>React</a:t>
            </a:r>
            <a:r>
              <a:rPr lang="zh-CN" altLang="en-US" dirty="0"/>
              <a:t>直接放弃了模板而发明了</a:t>
            </a:r>
            <a:r>
              <a:rPr lang="en" altLang="zh-CN" dirty="0"/>
              <a:t>JSX</a:t>
            </a:r>
            <a:r>
              <a:rPr lang="zh-CN" altLang="en-US" dirty="0"/>
              <a:t>，不再需要掌握一门新的语言就可以直观的</a:t>
            </a:r>
            <a:endParaRPr lang="en-US" altLang="zh-CN" dirty="0"/>
          </a:p>
          <a:p>
            <a:r>
              <a:rPr lang="zh-CN" altLang="en-US" dirty="0"/>
              <a:t>去定义用户界面。</a:t>
            </a:r>
            <a:endParaRPr kumimoji="1" lang="zh-CN" altLang="en-US" dirty="0"/>
          </a:p>
        </p:txBody>
      </p:sp>
    </p:spTree>
    <p:extLst>
      <p:ext uri="{BB962C8B-B14F-4D97-AF65-F5344CB8AC3E}">
        <p14:creationId xmlns:p14="http://schemas.microsoft.com/office/powerpoint/2010/main" val="114878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AC0E7-4025-B24C-A32C-14CC36A995B6}"/>
              </a:ext>
            </a:extLst>
          </p:cNvPr>
          <p:cNvSpPr>
            <a:spLocks noGrp="1"/>
          </p:cNvSpPr>
          <p:nvPr>
            <p:ph type="title"/>
          </p:nvPr>
        </p:nvSpPr>
        <p:spPr/>
        <p:txBody>
          <a:bodyPr/>
          <a:lstStyle/>
          <a:p>
            <a:r>
              <a:rPr kumimoji="1" lang="zh-CN" altLang="en-US" dirty="0">
                <a:solidFill>
                  <a:srgbClr val="0070C0"/>
                </a:solidFill>
                <a:latin typeface="Heiti SC Medium" pitchFamily="2" charset="-128"/>
                <a:ea typeface="Heiti SC Medium" pitchFamily="2" charset="-128"/>
              </a:rPr>
              <a:t>虚拟</a:t>
            </a:r>
            <a:r>
              <a:rPr kumimoji="1" lang="en-US" altLang="zh-CN" dirty="0" err="1">
                <a:solidFill>
                  <a:srgbClr val="0070C0"/>
                </a:solidFill>
                <a:latin typeface="Heiti SC Medium" pitchFamily="2" charset="-128"/>
                <a:ea typeface="Heiti SC Medium" pitchFamily="2" charset="-128"/>
              </a:rPr>
              <a:t>dom</a:t>
            </a:r>
            <a:endParaRPr kumimoji="1" lang="zh-CN" altLang="en-US" dirty="0">
              <a:solidFill>
                <a:srgbClr val="0070C0"/>
              </a:solidFill>
              <a:latin typeface="Heiti SC Medium" pitchFamily="2" charset="-128"/>
              <a:ea typeface="Heiti SC Medium" pitchFamily="2" charset="-128"/>
            </a:endParaRPr>
          </a:p>
        </p:txBody>
      </p:sp>
      <p:sp>
        <p:nvSpPr>
          <p:cNvPr id="3" name="内容占位符 2">
            <a:extLst>
              <a:ext uri="{FF2B5EF4-FFF2-40B4-BE49-F238E27FC236}">
                <a16:creationId xmlns:a16="http://schemas.microsoft.com/office/drawing/2014/main" id="{1717711B-317F-7C4F-B601-DFC5C8E922EF}"/>
              </a:ext>
            </a:extLst>
          </p:cNvPr>
          <p:cNvSpPr>
            <a:spLocks noGrp="1"/>
          </p:cNvSpPr>
          <p:nvPr>
            <p:ph idx="1"/>
          </p:nvPr>
        </p:nvSpPr>
        <p:spPr/>
        <p:txBody>
          <a:bodyPr/>
          <a:lstStyle/>
          <a:p>
            <a:pPr marL="0" indent="0">
              <a:buNone/>
            </a:pPr>
            <a:r>
              <a:rPr lang="zh-CN" altLang="en-US" dirty="0">
                <a:latin typeface="Heiti SC Medium" pitchFamily="2" charset="-128"/>
                <a:ea typeface="Heiti SC Medium" pitchFamily="2" charset="-128"/>
              </a:rPr>
              <a:t>本质：就是在 </a:t>
            </a:r>
            <a:r>
              <a:rPr lang="en" altLang="zh-CN" dirty="0">
                <a:latin typeface="Heiti SC Medium" pitchFamily="2" charset="-128"/>
                <a:ea typeface="Heiti SC Medium" pitchFamily="2" charset="-128"/>
              </a:rPr>
              <a:t>JS </a:t>
            </a:r>
            <a:r>
              <a:rPr lang="zh-CN" altLang="en-US" dirty="0">
                <a:latin typeface="Heiti SC Medium" pitchFamily="2" charset="-128"/>
                <a:ea typeface="Heiti SC Medium" pitchFamily="2" charset="-128"/>
              </a:rPr>
              <a:t>和 </a:t>
            </a:r>
            <a:r>
              <a:rPr lang="en" altLang="zh-CN" dirty="0">
                <a:latin typeface="Heiti SC Medium" pitchFamily="2" charset="-128"/>
                <a:ea typeface="Heiti SC Medium" pitchFamily="2" charset="-128"/>
              </a:rPr>
              <a:t>DOM </a:t>
            </a:r>
            <a:r>
              <a:rPr lang="zh-CN" altLang="en-US" dirty="0">
                <a:latin typeface="Heiti SC Medium" pitchFamily="2" charset="-128"/>
                <a:ea typeface="Heiti SC Medium" pitchFamily="2" charset="-128"/>
              </a:rPr>
              <a:t>之间做了一个缓存。</a:t>
            </a:r>
            <a:endParaRPr lang="en-US" altLang="zh-CN" dirty="0">
              <a:latin typeface="Heiti SC Medium" pitchFamily="2" charset="-128"/>
              <a:ea typeface="Heiti SC Medium" pitchFamily="2" charset="-128"/>
            </a:endParaRPr>
          </a:p>
          <a:p>
            <a:pPr marL="0" indent="0">
              <a:buNone/>
            </a:pPr>
            <a:endParaRPr lang="en-US" altLang="zh-CN" dirty="0">
              <a:latin typeface="Heiti SC Medium" pitchFamily="2" charset="-128"/>
              <a:ea typeface="Heiti SC Medium" pitchFamily="2" charset="-128"/>
            </a:endParaRPr>
          </a:p>
          <a:p>
            <a:pPr marL="0" indent="0">
              <a:buNone/>
            </a:pPr>
            <a:r>
              <a:rPr lang="zh-CN" altLang="en-US" dirty="0">
                <a:latin typeface="Heiti SC Medium" pitchFamily="2" charset="-128"/>
                <a:ea typeface="Heiti SC Medium" pitchFamily="2" charset="-128"/>
              </a:rPr>
              <a:t>组件更新的时候，</a:t>
            </a:r>
            <a:r>
              <a:rPr lang="en" altLang="zh-CN" dirty="0">
                <a:latin typeface="Heiti SC Medium" pitchFamily="2" charset="-128"/>
                <a:ea typeface="Heiti SC Medium" pitchFamily="2" charset="-128"/>
              </a:rPr>
              <a:t>react</a:t>
            </a:r>
            <a:r>
              <a:rPr lang="zh-CN" altLang="en-US" dirty="0">
                <a:latin typeface="Heiti SC Medium" pitchFamily="2" charset="-128"/>
                <a:ea typeface="Heiti SC Medium" pitchFamily="2" charset="-128"/>
              </a:rPr>
              <a:t>会创建一个新的虚拟</a:t>
            </a:r>
            <a:r>
              <a:rPr lang="en" altLang="zh-CN" dirty="0" err="1">
                <a:latin typeface="Heiti SC Medium" pitchFamily="2" charset="-128"/>
                <a:ea typeface="Heiti SC Medium" pitchFamily="2" charset="-128"/>
              </a:rPr>
              <a:t>dom</a:t>
            </a:r>
            <a:r>
              <a:rPr lang="zh-CN" altLang="en-US" dirty="0">
                <a:latin typeface="Heiti SC Medium" pitchFamily="2" charset="-128"/>
                <a:ea typeface="Heiti SC Medium" pitchFamily="2" charset="-128"/>
              </a:rPr>
              <a:t>树并且会和之前储存的</a:t>
            </a:r>
            <a:r>
              <a:rPr lang="en" altLang="zh-CN" dirty="0" err="1">
                <a:latin typeface="Heiti SC Medium" pitchFamily="2" charset="-128"/>
                <a:ea typeface="Heiti SC Medium" pitchFamily="2" charset="-128"/>
              </a:rPr>
              <a:t>dom</a:t>
            </a:r>
            <a:r>
              <a:rPr lang="zh-CN" altLang="en-US" dirty="0">
                <a:latin typeface="Heiti SC Medium" pitchFamily="2" charset="-128"/>
                <a:ea typeface="Heiti SC Medium" pitchFamily="2" charset="-128"/>
              </a:rPr>
              <a:t>树进行比较，这个比较的过程就用到了</a:t>
            </a:r>
            <a:r>
              <a:rPr lang="en" altLang="zh-CN" dirty="0">
                <a:latin typeface="Heiti SC Medium" pitchFamily="2" charset="-128"/>
                <a:ea typeface="Heiti SC Medium" pitchFamily="2" charset="-128"/>
              </a:rPr>
              <a:t>diff</a:t>
            </a:r>
            <a:r>
              <a:rPr lang="zh-CN" altLang="en-US" dirty="0">
                <a:latin typeface="Heiti SC Medium" pitchFamily="2" charset="-128"/>
                <a:ea typeface="Heiti SC Medium" pitchFamily="2" charset="-128"/>
              </a:rPr>
              <a:t>算法，所以组件初始化的时候是用不到的。</a:t>
            </a:r>
            <a:endParaRPr lang="en-US" altLang="zh-CN" dirty="0">
              <a:latin typeface="Heiti SC Medium" pitchFamily="2" charset="-128"/>
              <a:ea typeface="Heiti SC Medium" pitchFamily="2" charset="-128"/>
            </a:endParaRPr>
          </a:p>
          <a:p>
            <a:pPr marL="0" indent="0">
              <a:buNone/>
            </a:pPr>
            <a:r>
              <a:rPr kumimoji="1" lang="zh-CN" altLang="en-US" dirty="0">
                <a:latin typeface="Heiti SC Medium" pitchFamily="2" charset="-128"/>
                <a:ea typeface="Heiti SC Medium" pitchFamily="2" charset="-128"/>
              </a:rPr>
              <a:t>虚拟</a:t>
            </a:r>
            <a:r>
              <a:rPr kumimoji="1" lang="en-US" altLang="zh-CN" dirty="0" err="1">
                <a:latin typeface="Heiti SC Medium" pitchFamily="2" charset="-128"/>
                <a:ea typeface="Heiti SC Medium" pitchFamily="2" charset="-128"/>
              </a:rPr>
              <a:t>dom</a:t>
            </a:r>
            <a:r>
              <a:rPr kumimoji="1" lang="zh-CN" altLang="en-US" dirty="0">
                <a:latin typeface="Heiti SC Medium" pitchFamily="2" charset="-128"/>
                <a:ea typeface="Heiti SC Medium" pitchFamily="2" charset="-128"/>
              </a:rPr>
              <a:t>树实际上就是</a:t>
            </a:r>
            <a:r>
              <a:rPr lang="en" altLang="zh-CN" dirty="0"/>
              <a:t>JavaScript </a:t>
            </a:r>
            <a:r>
              <a:rPr lang="zh-CN" altLang="en-US" dirty="0"/>
              <a:t>对象</a:t>
            </a:r>
            <a:endParaRPr lang="en-US" altLang="zh-CN" dirty="0"/>
          </a:p>
          <a:p>
            <a:pPr marL="0" indent="0">
              <a:buNone/>
            </a:pPr>
            <a:endParaRPr kumimoji="1" lang="en-US" altLang="zh-CN" dirty="0">
              <a:latin typeface="Heiti SC Medium" pitchFamily="2" charset="-128"/>
              <a:ea typeface="Heiti SC Medium" pitchFamily="2" charset="-128"/>
            </a:endParaRPr>
          </a:p>
          <a:p>
            <a:pPr marL="0" indent="0">
              <a:buNone/>
            </a:pPr>
            <a:endParaRPr kumimoji="1" lang="zh-CN" altLang="en-US" dirty="0">
              <a:latin typeface="Heiti SC Medium" pitchFamily="2" charset="-128"/>
              <a:ea typeface="Heiti SC Medium" pitchFamily="2" charset="-128"/>
            </a:endParaRPr>
          </a:p>
        </p:txBody>
      </p:sp>
      <p:sp>
        <p:nvSpPr>
          <p:cNvPr id="5" name="三角形 4">
            <a:extLst>
              <a:ext uri="{FF2B5EF4-FFF2-40B4-BE49-F238E27FC236}">
                <a16:creationId xmlns:a16="http://schemas.microsoft.com/office/drawing/2014/main" id="{D547BE4E-A0D3-C249-BF0C-1F556B42B36B}"/>
              </a:ext>
            </a:extLst>
          </p:cNvPr>
          <p:cNvSpPr/>
          <p:nvPr/>
        </p:nvSpPr>
        <p:spPr>
          <a:xfrm rot="5400000">
            <a:off x="371475" y="957260"/>
            <a:ext cx="504635" cy="2097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1819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94446-F752-4F43-8E8D-D0D07E996ED9}"/>
              </a:ext>
            </a:extLst>
          </p:cNvPr>
          <p:cNvSpPr>
            <a:spLocks noGrp="1"/>
          </p:cNvSpPr>
          <p:nvPr>
            <p:ph type="title"/>
          </p:nvPr>
        </p:nvSpPr>
        <p:spPr/>
        <p:txBody>
          <a:bodyPr/>
          <a:lstStyle/>
          <a:p>
            <a:endParaRPr kumimoji="1" lang="zh-CN" altLang="en-US" dirty="0"/>
          </a:p>
        </p:txBody>
      </p:sp>
      <p:pic>
        <p:nvPicPr>
          <p:cNvPr id="4" name="内容占位符 3">
            <a:extLst>
              <a:ext uri="{FF2B5EF4-FFF2-40B4-BE49-F238E27FC236}">
                <a16:creationId xmlns:a16="http://schemas.microsoft.com/office/drawing/2014/main" id="{ED621506-50E5-6343-8527-5B2FE746AAB5}"/>
              </a:ext>
            </a:extLst>
          </p:cNvPr>
          <p:cNvPicPr>
            <a:picLocks noGrp="1" noChangeAspect="1"/>
          </p:cNvPicPr>
          <p:nvPr>
            <p:ph idx="1"/>
          </p:nvPr>
        </p:nvPicPr>
        <p:blipFill>
          <a:blip r:embed="rId2"/>
          <a:stretch>
            <a:fillRect/>
          </a:stretch>
        </p:blipFill>
        <p:spPr>
          <a:xfrm>
            <a:off x="149610" y="1376352"/>
            <a:ext cx="12042390" cy="4172743"/>
          </a:xfrm>
          <a:prstGeom prst="rect">
            <a:avLst/>
          </a:prstGeom>
        </p:spPr>
      </p:pic>
    </p:spTree>
    <p:extLst>
      <p:ext uri="{BB962C8B-B14F-4D97-AF65-F5344CB8AC3E}">
        <p14:creationId xmlns:p14="http://schemas.microsoft.com/office/powerpoint/2010/main" val="2460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6C86A2-FDC8-B443-8774-3997ED486B4C}"/>
              </a:ext>
            </a:extLst>
          </p:cNvPr>
          <p:cNvSpPr>
            <a:spLocks noGrp="1"/>
          </p:cNvSpPr>
          <p:nvPr>
            <p:ph type="title"/>
          </p:nvPr>
        </p:nvSpPr>
        <p:spPr/>
        <p:txBody>
          <a:bodyPr/>
          <a:lstStyle/>
          <a:p>
            <a:r>
              <a:rPr lang="en" altLang="zh-CN" b="1" dirty="0"/>
              <a:t>Diff</a:t>
            </a:r>
            <a:r>
              <a:rPr lang="zh-CN" altLang="en-US" b="1" dirty="0"/>
              <a:t>算法</a:t>
            </a:r>
            <a:br>
              <a:rPr lang="zh-CN" altLang="en-US" b="1" dirty="0"/>
            </a:br>
            <a:endParaRPr kumimoji="1" lang="zh-CN" altLang="en-US" dirty="0"/>
          </a:p>
        </p:txBody>
      </p:sp>
      <p:sp>
        <p:nvSpPr>
          <p:cNvPr id="3" name="内容占位符 2">
            <a:extLst>
              <a:ext uri="{FF2B5EF4-FFF2-40B4-BE49-F238E27FC236}">
                <a16:creationId xmlns:a16="http://schemas.microsoft.com/office/drawing/2014/main" id="{6292E46B-737E-C44F-B062-59C44290975B}"/>
              </a:ext>
            </a:extLst>
          </p:cNvPr>
          <p:cNvSpPr>
            <a:spLocks noGrp="1"/>
          </p:cNvSpPr>
          <p:nvPr>
            <p:ph idx="1"/>
          </p:nvPr>
        </p:nvSpPr>
        <p:spPr/>
        <p:txBody>
          <a:bodyPr/>
          <a:lstStyle/>
          <a:p>
            <a:r>
              <a:rPr kumimoji="1" lang="zh-CN" altLang="en-US" dirty="0"/>
              <a:t>非列表：对虚拟</a:t>
            </a:r>
            <a:r>
              <a:rPr kumimoji="1" lang="en-US" altLang="zh-CN" dirty="0" err="1"/>
              <a:t>dom</a:t>
            </a:r>
            <a:r>
              <a:rPr kumimoji="1" lang="zh-CN" altLang="en-US" dirty="0"/>
              <a:t>（</a:t>
            </a:r>
            <a:r>
              <a:rPr kumimoji="1" lang="en-US" altLang="zh-CN" dirty="0" err="1"/>
              <a:t>js</a:t>
            </a:r>
            <a:r>
              <a:rPr kumimoji="1" lang="zh-CN" altLang="en-US" dirty="0"/>
              <a:t> 对象）</a:t>
            </a:r>
            <a:r>
              <a:rPr lang="zh-CN" altLang="en-US" dirty="0"/>
              <a:t>进行逐层的比较，如果发现对应的节点是不同的，那就直接删除旧的节点以及它所包含的所有子节点然后替换成新的节点。如果是相同的节点，则只进行属性的更改。</a:t>
            </a:r>
            <a:endParaRPr lang="en-US" altLang="zh-CN" dirty="0"/>
          </a:p>
          <a:p>
            <a:r>
              <a:rPr kumimoji="1" lang="zh-CN" altLang="en-US" dirty="0"/>
              <a:t>列表：</a:t>
            </a:r>
            <a:r>
              <a:rPr lang="zh-CN" altLang="en-US" dirty="0"/>
              <a:t>在创建列表的时候需要设置</a:t>
            </a:r>
            <a:r>
              <a:rPr lang="en" altLang="zh-CN" dirty="0"/>
              <a:t>key</a:t>
            </a:r>
            <a:r>
              <a:rPr lang="zh-CN" altLang="en-US" dirty="0"/>
              <a:t>值，这样</a:t>
            </a:r>
            <a:r>
              <a:rPr lang="en" altLang="zh-CN" dirty="0"/>
              <a:t>react</a:t>
            </a:r>
            <a:r>
              <a:rPr lang="zh-CN" altLang="en-US" dirty="0"/>
              <a:t>才能分清谁是谁，加上</a:t>
            </a:r>
            <a:r>
              <a:rPr lang="en-US" altLang="zh-CN" dirty="0"/>
              <a:t>key</a:t>
            </a:r>
            <a:r>
              <a:rPr lang="zh-CN" altLang="en-US" dirty="0"/>
              <a:t>后，</a:t>
            </a:r>
            <a:r>
              <a:rPr lang="en-US" altLang="zh-CN" dirty="0"/>
              <a:t>diff</a:t>
            </a:r>
            <a:r>
              <a:rPr lang="zh-CN" altLang="en-US" dirty="0"/>
              <a:t>算法会根据</a:t>
            </a:r>
            <a:r>
              <a:rPr lang="en-US" altLang="zh-CN" dirty="0"/>
              <a:t>key</a:t>
            </a:r>
            <a:r>
              <a:rPr lang="zh-CN" altLang="en-US" dirty="0"/>
              <a:t>值进行比较单个节点，对单个节点进行删除，插入，排序。</a:t>
            </a:r>
            <a:endParaRPr kumimoji="1" lang="en-US" altLang="zh-CN" dirty="0"/>
          </a:p>
        </p:txBody>
      </p:sp>
    </p:spTree>
    <p:extLst>
      <p:ext uri="{BB962C8B-B14F-4D97-AF65-F5344CB8AC3E}">
        <p14:creationId xmlns:p14="http://schemas.microsoft.com/office/powerpoint/2010/main" val="10590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37AFD-741F-0840-B3B0-6FFA53AA1AED}"/>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BFE29065-4FCF-8649-86AC-E47E895FD3FB}"/>
              </a:ext>
            </a:extLst>
          </p:cNvPr>
          <p:cNvPicPr>
            <a:picLocks noGrp="1" noChangeAspect="1"/>
          </p:cNvPicPr>
          <p:nvPr>
            <p:ph idx="1"/>
          </p:nvPr>
        </p:nvPicPr>
        <p:blipFill>
          <a:blip r:embed="rId2"/>
          <a:stretch>
            <a:fillRect/>
          </a:stretch>
        </p:blipFill>
        <p:spPr>
          <a:xfrm>
            <a:off x="622319" y="0"/>
            <a:ext cx="10451763" cy="6467493"/>
          </a:xfrm>
          <a:prstGeom prst="rect">
            <a:avLst/>
          </a:prstGeom>
        </p:spPr>
      </p:pic>
      <p:sp>
        <p:nvSpPr>
          <p:cNvPr id="5" name="文本框 4">
            <a:extLst>
              <a:ext uri="{FF2B5EF4-FFF2-40B4-BE49-F238E27FC236}">
                <a16:creationId xmlns:a16="http://schemas.microsoft.com/office/drawing/2014/main" id="{8E860824-DF9E-A14A-A8C7-85E83DA55415}"/>
              </a:ext>
            </a:extLst>
          </p:cNvPr>
          <p:cNvSpPr txBox="1"/>
          <p:nvPr/>
        </p:nvSpPr>
        <p:spPr>
          <a:xfrm>
            <a:off x="622319" y="365125"/>
            <a:ext cx="1980029" cy="954107"/>
          </a:xfrm>
          <a:prstGeom prst="rect">
            <a:avLst/>
          </a:prstGeom>
          <a:noFill/>
        </p:spPr>
        <p:txBody>
          <a:bodyPr wrap="none" rtlCol="0">
            <a:spAutoFit/>
          </a:bodyPr>
          <a:lstStyle/>
          <a:p>
            <a:r>
              <a:rPr kumimoji="1" lang="zh-CN" altLang="en-US" sz="2800" dirty="0">
                <a:solidFill>
                  <a:srgbClr val="0070C0"/>
                </a:solidFill>
                <a:latin typeface="Heiti SC Medium" pitchFamily="2" charset="-128"/>
                <a:ea typeface="Heiti SC Medium" pitchFamily="2" charset="-128"/>
              </a:rPr>
              <a:t>非列表情况</a:t>
            </a:r>
            <a:endParaRPr kumimoji="1" lang="en-US" altLang="zh-CN" sz="2800" dirty="0">
              <a:solidFill>
                <a:srgbClr val="0070C0"/>
              </a:solidFill>
              <a:latin typeface="Heiti SC Medium" pitchFamily="2" charset="-128"/>
              <a:ea typeface="Heiti SC Medium" pitchFamily="2" charset="-128"/>
            </a:endParaRPr>
          </a:p>
          <a:p>
            <a:r>
              <a:rPr kumimoji="1" lang="zh-CN" altLang="en-US" sz="2800" dirty="0">
                <a:solidFill>
                  <a:srgbClr val="0070C0"/>
                </a:solidFill>
                <a:latin typeface="Heiti SC Medium" pitchFamily="2" charset="-128"/>
                <a:ea typeface="Heiti SC Medium" pitchFamily="2" charset="-128"/>
              </a:rPr>
              <a:t>的</a:t>
            </a:r>
            <a:r>
              <a:rPr kumimoji="1" lang="en-US" altLang="zh-CN" sz="2800" dirty="0">
                <a:solidFill>
                  <a:srgbClr val="0070C0"/>
                </a:solidFill>
                <a:latin typeface="Heiti SC Medium" pitchFamily="2" charset="-128"/>
                <a:ea typeface="Heiti SC Medium" pitchFamily="2" charset="-128"/>
              </a:rPr>
              <a:t>diff</a:t>
            </a:r>
            <a:r>
              <a:rPr kumimoji="1" lang="zh-CN" altLang="en-US" sz="2800" dirty="0">
                <a:solidFill>
                  <a:srgbClr val="0070C0"/>
                </a:solidFill>
                <a:latin typeface="Heiti SC Medium" pitchFamily="2" charset="-128"/>
                <a:ea typeface="Heiti SC Medium" pitchFamily="2" charset="-128"/>
              </a:rPr>
              <a:t>比较</a:t>
            </a:r>
          </a:p>
        </p:txBody>
      </p:sp>
    </p:spTree>
    <p:extLst>
      <p:ext uri="{BB962C8B-B14F-4D97-AF65-F5344CB8AC3E}">
        <p14:creationId xmlns:p14="http://schemas.microsoft.com/office/powerpoint/2010/main" val="276031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5B6DD-BB0C-2646-B9A9-ADA2ED0085C6}"/>
              </a:ext>
            </a:extLst>
          </p:cNvPr>
          <p:cNvSpPr>
            <a:spLocks noGrp="1"/>
          </p:cNvSpPr>
          <p:nvPr>
            <p:ph type="title"/>
          </p:nvPr>
        </p:nvSpPr>
        <p:spPr/>
        <p:txBody>
          <a:bodyPr/>
          <a:lstStyle/>
          <a:p>
            <a:r>
              <a:rPr kumimoji="1" lang="zh-CN" altLang="en-US" dirty="0">
                <a:solidFill>
                  <a:srgbClr val="0070C0"/>
                </a:solidFill>
                <a:latin typeface="Heiti SC Medium" pitchFamily="2" charset="-128"/>
                <a:ea typeface="Heiti SC Medium" pitchFamily="2" charset="-128"/>
              </a:rPr>
              <a:t>组件化思想</a:t>
            </a:r>
          </a:p>
        </p:txBody>
      </p:sp>
      <p:sp>
        <p:nvSpPr>
          <p:cNvPr id="3" name="内容占位符 2">
            <a:extLst>
              <a:ext uri="{FF2B5EF4-FFF2-40B4-BE49-F238E27FC236}">
                <a16:creationId xmlns:a16="http://schemas.microsoft.com/office/drawing/2014/main" id="{395C1414-7EFC-B947-B393-030A888A89C5}"/>
              </a:ext>
            </a:extLst>
          </p:cNvPr>
          <p:cNvSpPr>
            <a:spLocks noGrp="1"/>
          </p:cNvSpPr>
          <p:nvPr>
            <p:ph idx="1"/>
          </p:nvPr>
        </p:nvSpPr>
        <p:spPr>
          <a:xfrm>
            <a:off x="966787" y="3025775"/>
            <a:ext cx="10515600" cy="703263"/>
          </a:xfrm>
        </p:spPr>
        <p:txBody>
          <a:bodyPr/>
          <a:lstStyle/>
          <a:p>
            <a:pPr marL="0" indent="0">
              <a:buNone/>
            </a:pPr>
            <a:r>
              <a:rPr lang="zh-CN" altLang="en-US" dirty="0"/>
              <a:t>复用性，灵活性，提高系统设计，从而提高开发效率。</a:t>
            </a:r>
            <a:endParaRPr kumimoji="1" lang="zh-CN" altLang="en-US" dirty="0"/>
          </a:p>
          <a:p>
            <a:endParaRPr kumimoji="1" lang="zh-CN" altLang="en-US" dirty="0"/>
          </a:p>
        </p:txBody>
      </p:sp>
      <p:sp>
        <p:nvSpPr>
          <p:cNvPr id="4" name="三角形 3">
            <a:extLst>
              <a:ext uri="{FF2B5EF4-FFF2-40B4-BE49-F238E27FC236}">
                <a16:creationId xmlns:a16="http://schemas.microsoft.com/office/drawing/2014/main" id="{B3D77AEE-40E7-6645-B410-929E99EBAA5B}"/>
              </a:ext>
            </a:extLst>
          </p:cNvPr>
          <p:cNvSpPr/>
          <p:nvPr/>
        </p:nvSpPr>
        <p:spPr>
          <a:xfrm rot="5400000">
            <a:off x="350044" y="950116"/>
            <a:ext cx="583409" cy="23098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28462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3213</TotalTime>
  <Words>375</Words>
  <Application>Microsoft Macintosh PowerPoint</Application>
  <PresentationFormat>宽屏</PresentationFormat>
  <Paragraphs>28</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等线 Light</vt:lpstr>
      <vt:lpstr>Heiti SC Medium</vt:lpstr>
      <vt:lpstr>Arial</vt:lpstr>
      <vt:lpstr>Office 主题​​</vt:lpstr>
      <vt:lpstr>React入门</vt:lpstr>
      <vt:lpstr>PowerPoint 演示文稿</vt:lpstr>
      <vt:lpstr>JSX来源</vt:lpstr>
      <vt:lpstr>jsx写法： </vt:lpstr>
      <vt:lpstr>虚拟dom</vt:lpstr>
      <vt:lpstr>PowerPoint 演示文稿</vt:lpstr>
      <vt:lpstr>Diff算法 </vt:lpstr>
      <vt:lpstr>PowerPoint 演示文稿</vt:lpstr>
      <vt:lpstr>组件化思想</vt:lpstr>
      <vt:lpstr>PowerPoint 演示文稿</vt:lpstr>
      <vt:lpstr>组件通信</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React入门</dc:title>
  <dc:creator>Microsoft Office User</dc:creator>
  <cp:lastModifiedBy>Microsoft Office User</cp:lastModifiedBy>
  <cp:revision>15</cp:revision>
  <dcterms:created xsi:type="dcterms:W3CDTF">2018-10-09T03:18:55Z</dcterms:created>
  <dcterms:modified xsi:type="dcterms:W3CDTF">2018-10-12T03:11:55Z</dcterms:modified>
</cp:coreProperties>
</file>